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68" r:id="rId3"/>
    <p:sldId id="257" r:id="rId4"/>
    <p:sldId id="258" r:id="rId5"/>
    <p:sldId id="266" r:id="rId6"/>
    <p:sldId id="259" r:id="rId7"/>
    <p:sldId id="267" r:id="rId8"/>
    <p:sldId id="260" r:id="rId9"/>
    <p:sldId id="261" r:id="rId10"/>
    <p:sldId id="262" r:id="rId11"/>
    <p:sldId id="263" r:id="rId12"/>
    <p:sldId id="264" r:id="rId13"/>
    <p:sldId id="265" r:id="rId14"/>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initials="J" lastIdx="7" clrIdx="0">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81" d="100"/>
          <a:sy n="81"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CEC75A9-9EBB-4478-AE2D-64C284CFE72A}"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D50F29A5-8FEF-44E0-B4AD-EB960FD03AD8}" type="slidenum">
              <a:rPr lang="en-GB" smtClean="0"/>
              <a:t>‹#›</a:t>
            </a:fld>
            <a:endParaRPr lang="en-GB"/>
          </a:p>
        </p:txBody>
      </p:sp>
    </p:spTree>
    <p:extLst>
      <p:ext uri="{BB962C8B-B14F-4D97-AF65-F5344CB8AC3E}">
        <p14:creationId xmlns:p14="http://schemas.microsoft.com/office/powerpoint/2010/main" val="1478629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48851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Google “football hooligans” and look at some images.</a:t>
            </a:r>
          </a:p>
          <a:p>
            <a:r>
              <a:rPr lang="en-GB" dirty="0"/>
              <a:t>Draw students’ attention to the ratio of police to supporters</a:t>
            </a:r>
            <a:r>
              <a:rPr lang="en-GB" baseline="0" dirty="0"/>
              <a:t>, and the connotations of violence in each image. </a:t>
            </a:r>
            <a:r>
              <a:rPr lang="en-GB" baseline="0" dirty="0" smtClean="0"/>
              <a:t>Appropriate images will come </a:t>
            </a:r>
            <a:r>
              <a:rPr lang="en-GB" baseline="0" dirty="0"/>
              <a:t>up on Google if you search for ‘football hooligans’. </a:t>
            </a:r>
            <a:endParaRPr lang="en-GB" dirty="0"/>
          </a:p>
        </p:txBody>
      </p:sp>
      <p:sp>
        <p:nvSpPr>
          <p:cNvPr id="4" name="Slide Number Placeholder 3"/>
          <p:cNvSpPr>
            <a:spLocks noGrp="1"/>
          </p:cNvSpPr>
          <p:nvPr>
            <p:ph type="sldNum" sz="quarter" idx="10"/>
          </p:nvPr>
        </p:nvSpPr>
        <p:spPr/>
        <p:txBody>
          <a:bodyPr/>
          <a:lstStyle/>
          <a:p>
            <a:fld id="{D50F29A5-8FEF-44E0-B4AD-EB960FD03AD8}" type="slidenum">
              <a:rPr lang="en-GB" smtClean="0"/>
              <a:t>2</a:t>
            </a:fld>
            <a:endParaRPr lang="en-GB"/>
          </a:p>
        </p:txBody>
      </p:sp>
    </p:spTree>
    <p:extLst>
      <p:ext uri="{BB962C8B-B14F-4D97-AF65-F5344CB8AC3E}">
        <p14:creationId xmlns:p14="http://schemas.microsoft.com/office/powerpoint/2010/main" val="2188609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 wish to provide some starter</a:t>
            </a:r>
            <a:r>
              <a:rPr lang="en-GB" baseline="0" dirty="0"/>
              <a:t> questions, e.g. Why do you think women cause the most problems at boxing matches? What is the worst incident you have heard about in terms of fans’ behaviour?</a:t>
            </a:r>
            <a:endParaRPr lang="en-GB" dirty="0"/>
          </a:p>
        </p:txBody>
      </p:sp>
      <p:sp>
        <p:nvSpPr>
          <p:cNvPr id="4" name="Slide Number Placeholder 3"/>
          <p:cNvSpPr>
            <a:spLocks noGrp="1"/>
          </p:cNvSpPr>
          <p:nvPr>
            <p:ph type="sldNum" sz="quarter" idx="10"/>
          </p:nvPr>
        </p:nvSpPr>
        <p:spPr/>
        <p:txBody>
          <a:bodyPr/>
          <a:lstStyle/>
          <a:p>
            <a:fld id="{D50F29A5-8FEF-44E0-B4AD-EB960FD03AD8}" type="slidenum">
              <a:rPr lang="en-GB" smtClean="0"/>
              <a:t>4</a:t>
            </a:fld>
            <a:endParaRPr lang="en-GB"/>
          </a:p>
        </p:txBody>
      </p:sp>
    </p:spTree>
    <p:extLst>
      <p:ext uri="{BB962C8B-B14F-4D97-AF65-F5344CB8AC3E}">
        <p14:creationId xmlns:p14="http://schemas.microsoft.com/office/powerpoint/2010/main" val="3525390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designed to practise</a:t>
            </a:r>
            <a:r>
              <a:rPr lang="en-GB" baseline="0" dirty="0"/>
              <a:t> 7a skills, so students don’t need to develop their language analysis at this point.</a:t>
            </a:r>
            <a:endParaRPr lang="en-GB" dirty="0"/>
          </a:p>
        </p:txBody>
      </p:sp>
      <p:sp>
        <p:nvSpPr>
          <p:cNvPr id="4" name="Slide Number Placeholder 3"/>
          <p:cNvSpPr>
            <a:spLocks noGrp="1"/>
          </p:cNvSpPr>
          <p:nvPr>
            <p:ph type="sldNum" sz="quarter" idx="10"/>
          </p:nvPr>
        </p:nvSpPr>
        <p:spPr/>
        <p:txBody>
          <a:bodyPr/>
          <a:lstStyle/>
          <a:p>
            <a:fld id="{D50F29A5-8FEF-44E0-B4AD-EB960FD03AD8}" type="slidenum">
              <a:rPr lang="en-GB" smtClean="0"/>
              <a:t>7</a:t>
            </a:fld>
            <a:endParaRPr lang="en-GB"/>
          </a:p>
        </p:txBody>
      </p:sp>
    </p:spTree>
    <p:extLst>
      <p:ext uri="{BB962C8B-B14F-4D97-AF65-F5344CB8AC3E}">
        <p14:creationId xmlns:p14="http://schemas.microsoft.com/office/powerpoint/2010/main" val="3135489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 that this is</a:t>
            </a:r>
            <a:r>
              <a:rPr lang="en-GB" baseline="0" dirty="0"/>
              <a:t> only part of the answer students would need to produce. Encourage students to focus on the use of vocabulary for comparison and language that reflects the writers’ ideas and perspectives. </a:t>
            </a:r>
            <a:endParaRPr lang="en-GB" dirty="0"/>
          </a:p>
        </p:txBody>
      </p:sp>
      <p:sp>
        <p:nvSpPr>
          <p:cNvPr id="4" name="Slide Number Placeholder 3"/>
          <p:cNvSpPr>
            <a:spLocks noGrp="1"/>
          </p:cNvSpPr>
          <p:nvPr>
            <p:ph type="sldNum" sz="quarter" idx="10"/>
          </p:nvPr>
        </p:nvSpPr>
        <p:spPr/>
        <p:txBody>
          <a:bodyPr/>
          <a:lstStyle/>
          <a:p>
            <a:fld id="{D50F29A5-8FEF-44E0-B4AD-EB960FD03AD8}" type="slidenum">
              <a:rPr lang="en-GB" smtClean="0"/>
              <a:t>10</a:t>
            </a:fld>
            <a:endParaRPr lang="en-GB"/>
          </a:p>
        </p:txBody>
      </p:sp>
    </p:spTree>
    <p:extLst>
      <p:ext uri="{BB962C8B-B14F-4D97-AF65-F5344CB8AC3E}">
        <p14:creationId xmlns:p14="http://schemas.microsoft.com/office/powerpoint/2010/main" val="119097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5C1F613-219E-44A4-878D-EE4B4E02A89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4091774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C1F613-219E-44A4-878D-EE4B4E02A89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1265549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C1F613-219E-44A4-878D-EE4B4E02A89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1764719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219013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677705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366928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27940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13117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4008793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a16="http://schemas.microsoft.com/office/drawing/2014/main" xmlns="" id="{6EE60AD3-283C-499B-A75F-38C4C4D0A45F}"/>
              </a:ext>
            </a:extLst>
          </p:cNvPr>
          <p:cNvPicPr preferRelativeResize="0"/>
          <p:nvPr userDrawn="1"/>
        </p:nvPicPr>
        <p:blipFill rotWithShape="1">
          <a:blip r:embed="rId3">
            <a:alphaModFix/>
          </a:blip>
          <a:srcRect/>
          <a:stretch/>
        </p:blipFill>
        <p:spPr>
          <a:xfrm>
            <a:off x="656645" y="6308118"/>
            <a:ext cx="1237999" cy="382920"/>
          </a:xfrm>
          <a:prstGeom prst="rect">
            <a:avLst/>
          </a:prstGeom>
          <a:noFill/>
          <a:ln>
            <a:noFill/>
          </a:ln>
        </p:spPr>
      </p:pic>
    </p:spTree>
    <p:extLst>
      <p:ext uri="{BB962C8B-B14F-4D97-AF65-F5344CB8AC3E}">
        <p14:creationId xmlns:p14="http://schemas.microsoft.com/office/powerpoint/2010/main" val="7832970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883380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C1F613-219E-44A4-878D-EE4B4E02A89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21560341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4372272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8267599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0785964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891603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3514332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1788758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12751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5C1F613-219E-44A4-878D-EE4B4E02A899}"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1944694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5C1F613-219E-44A4-878D-EE4B4E02A899}"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1090900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5C1F613-219E-44A4-878D-EE4B4E02A899}"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205116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5C1F613-219E-44A4-878D-EE4B4E02A899}"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3173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C1F613-219E-44A4-878D-EE4B4E02A899}"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3457051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C1F613-219E-44A4-878D-EE4B4E02A899}"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2420401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C1F613-219E-44A4-878D-EE4B4E02A899}"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2922AEA-9796-4872-89F9-77A1ECEF03EA}" type="slidenum">
              <a:rPr lang="en-GB" smtClean="0"/>
              <a:t>‹#›</a:t>
            </a:fld>
            <a:endParaRPr lang="en-GB"/>
          </a:p>
        </p:txBody>
      </p:sp>
    </p:spTree>
    <p:extLst>
      <p:ext uri="{BB962C8B-B14F-4D97-AF65-F5344CB8AC3E}">
        <p14:creationId xmlns:p14="http://schemas.microsoft.com/office/powerpoint/2010/main" val="1358003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C1F613-219E-44A4-878D-EE4B4E02A899}"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922AEA-9796-4872-89F9-77A1ECEF03EA}" type="slidenum">
              <a:rPr lang="en-GB" smtClean="0"/>
              <a:t>‹#›</a:t>
            </a:fld>
            <a:endParaRPr lang="en-GB"/>
          </a:p>
        </p:txBody>
      </p:sp>
    </p:spTree>
    <p:extLst>
      <p:ext uri="{BB962C8B-B14F-4D97-AF65-F5344CB8AC3E}">
        <p14:creationId xmlns:p14="http://schemas.microsoft.com/office/powerpoint/2010/main" val="4233223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59715641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7 </a:t>
            </a:r>
            <a:r>
              <a:rPr lang="en-GB" sz="6000"/>
              <a:t>– Comparing </a:t>
            </a:r>
            <a:r>
              <a:rPr lang="en-GB" sz="6000" dirty="0"/>
              <a:t>texts</a:t>
            </a:r>
            <a:r>
              <a:rPr lang="en-GB" dirty="0"/>
              <a:t/>
            </a:r>
            <a:br>
              <a:rPr lang="en-GB" dirty="0"/>
            </a:br>
            <a:endParaRPr lang="en-GB" dirty="0"/>
          </a:p>
        </p:txBody>
      </p:sp>
    </p:spTree>
    <p:extLst>
      <p:ext uri="{BB962C8B-B14F-4D97-AF65-F5344CB8AC3E}">
        <p14:creationId xmlns:p14="http://schemas.microsoft.com/office/powerpoint/2010/main" val="3851680937"/>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alibri" panose="020F0502020204030204" pitchFamily="34" charset="0"/>
                <a:cs typeface="Calibri" panose="020F0502020204030204" pitchFamily="34" charset="0"/>
              </a:rPr>
              <a:t>Example</a:t>
            </a:r>
          </a:p>
        </p:txBody>
      </p:sp>
      <p:sp>
        <p:nvSpPr>
          <p:cNvPr id="3" name="Content Placeholder 2"/>
          <p:cNvSpPr>
            <a:spLocks noGrp="1"/>
          </p:cNvSpPr>
          <p:nvPr>
            <p:ph idx="1"/>
          </p:nvPr>
        </p:nvSpPr>
        <p:spPr/>
        <p:txBody>
          <a:bodyPr>
            <a:normAutofit lnSpcReduction="10000"/>
          </a:bodyPr>
          <a:lstStyle/>
          <a:p>
            <a:pPr marL="0" indent="0">
              <a:buNone/>
            </a:pPr>
            <a:r>
              <a:rPr lang="en-US" dirty="0"/>
              <a:t>Jackson exaggerates his negative attitude towards spectators’ behaviour by showing that parents “pass on the taste for fighting to their sons and grandsons,” which effectively disgusts the reader as they would expect parents to try to prevent their children fighting, not to actively encourage it. </a:t>
            </a:r>
            <a:endParaRPr lang="en-GB" dirty="0"/>
          </a:p>
          <a:p>
            <a:pPr marL="0" indent="0">
              <a:buNone/>
            </a:pPr>
            <a:r>
              <a:rPr lang="en-US" dirty="0"/>
              <a:t>In the same way, Orwell implies that spectators’ behaviour goes against everything that sport stands for, by suggesting that “the notion of playing the game according to the rules always vanishes” in international sport. This conveys the idea that Orwell believes that spectators refuse to behave in an acceptable way, even though they pretend to value games that are strongly governed by rules.</a:t>
            </a:r>
            <a:endParaRPr lang="en-GB" dirty="0"/>
          </a:p>
          <a:p>
            <a:pPr marL="0" indent="0">
              <a:buNone/>
            </a:pPr>
            <a:endParaRPr lang="en-GB" dirty="0"/>
          </a:p>
        </p:txBody>
      </p:sp>
      <p:pic>
        <p:nvPicPr>
          <p:cNvPr id="4" name="Picture 3">
            <a:extLst>
              <a:ext uri="{FF2B5EF4-FFF2-40B4-BE49-F238E27FC236}">
                <a16:creationId xmlns:a16="http://schemas.microsoft.com/office/drawing/2014/main" xmlns="" id="{CCA93948-C55D-4E0F-9388-BC3EA3036A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1463073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pPr marL="0" indent="0">
              <a:buNone/>
            </a:pPr>
            <a:r>
              <a:rPr lang="en-US" b="1" dirty="0"/>
              <a:t>Compare how the writers of Text 1 and Text 2 present their ideas and perspectives about the </a:t>
            </a:r>
            <a:r>
              <a:rPr lang="en-US" b="1" dirty="0" err="1"/>
              <a:t>behaviour</a:t>
            </a:r>
            <a:r>
              <a:rPr lang="en-US" b="1" dirty="0"/>
              <a:t> of people who watch sporting events. </a:t>
            </a:r>
            <a:endParaRPr lang="en-GB" b="1" dirty="0"/>
          </a:p>
          <a:p>
            <a:pPr marL="0" indent="0">
              <a:buNone/>
            </a:pPr>
            <a:r>
              <a:rPr lang="en-US" b="1" dirty="0"/>
              <a:t>Support your answer with detailed reference to the texts.</a:t>
            </a:r>
          </a:p>
          <a:p>
            <a:endParaRPr lang="en-GB" dirty="0"/>
          </a:p>
          <a:p>
            <a:r>
              <a:rPr lang="en-GB" b="1" dirty="0"/>
              <a:t>Choose another comparative element to write about.</a:t>
            </a:r>
          </a:p>
          <a:p>
            <a:r>
              <a:rPr lang="en-GB" b="1" dirty="0"/>
              <a:t>Remember to analyse how the writers’ ideas and perspectives are shown to the reader. </a:t>
            </a:r>
          </a:p>
        </p:txBody>
      </p:sp>
      <p:pic>
        <p:nvPicPr>
          <p:cNvPr id="4" name="Picture 3">
            <a:extLst>
              <a:ext uri="{FF2B5EF4-FFF2-40B4-BE49-F238E27FC236}">
                <a16:creationId xmlns:a16="http://schemas.microsoft.com/office/drawing/2014/main" xmlns="" id="{979A895A-06C3-4D7F-9513-1A76225B49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1336498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Football hooliganism</a:t>
            </a:r>
          </a:p>
        </p:txBody>
      </p:sp>
      <p:sp>
        <p:nvSpPr>
          <p:cNvPr id="3" name="Content Placeholder 2"/>
          <p:cNvSpPr>
            <a:spLocks noGrp="1"/>
          </p:cNvSpPr>
          <p:nvPr>
            <p:ph idx="1"/>
          </p:nvPr>
        </p:nvSpPr>
        <p:spPr/>
        <p:txBody>
          <a:bodyPr/>
          <a:lstStyle/>
          <a:p>
            <a:pPr marL="0" indent="0">
              <a:buNone/>
            </a:pPr>
            <a:r>
              <a:rPr lang="en-GB" b="1" dirty="0"/>
              <a:t>Do you think the problem of football hooliganism can ever be solved?</a:t>
            </a:r>
          </a:p>
          <a:p>
            <a:pPr marL="0" indent="0">
              <a:buNone/>
            </a:pPr>
            <a:endParaRPr lang="en-GB" b="1" dirty="0">
              <a:latin typeface="Calibri Light" panose="020F0302020204030204" pitchFamily="34" charset="0"/>
              <a:cs typeface="Calibri Light" panose="020F0302020204030204" pitchFamily="34" charset="0"/>
            </a:endParaRPr>
          </a:p>
          <a:p>
            <a:r>
              <a:rPr lang="en-GB" b="1" dirty="0"/>
              <a:t>Write a letter to PC </a:t>
            </a:r>
            <a:r>
              <a:rPr lang="en-GB" b="1" dirty="0" err="1"/>
              <a:t>Dearden</a:t>
            </a:r>
            <a:r>
              <a:rPr lang="en-GB" b="1" dirty="0"/>
              <a:t>, outlining your views.</a:t>
            </a:r>
          </a:p>
          <a:p>
            <a:r>
              <a:rPr lang="en-GB" b="1" dirty="0"/>
              <a:t>You could either agree with him that it cannot go away and offer alternatives for the resources used, </a:t>
            </a:r>
            <a:r>
              <a:rPr lang="en-GB" b="1" u="sng" dirty="0"/>
              <a:t>or</a:t>
            </a:r>
            <a:r>
              <a:rPr lang="en-GB" b="1" dirty="0"/>
              <a:t> you could argue that it can be stopped and offer advice and ideas about how to solve the problem. </a:t>
            </a:r>
          </a:p>
        </p:txBody>
      </p:sp>
      <p:pic>
        <p:nvPicPr>
          <p:cNvPr id="4" name="Picture 3">
            <a:extLst>
              <a:ext uri="{FF2B5EF4-FFF2-40B4-BE49-F238E27FC236}">
                <a16:creationId xmlns:a16="http://schemas.microsoft.com/office/drawing/2014/main" xmlns="" id="{B98D4896-FB4D-4D9E-9A8F-30851069FF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2946184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9457" y="1956418"/>
            <a:ext cx="10515600" cy="1325563"/>
          </a:xfrm>
        </p:spPr>
        <p:txBody>
          <a:bodyPr/>
          <a:lstStyle/>
          <a:p>
            <a:r>
              <a:rPr lang="en-GB" b="1" dirty="0" smtClean="0"/>
              <a:t>What </a:t>
            </a:r>
            <a:r>
              <a:rPr lang="en-GB" b="1" dirty="0"/>
              <a:t>do these images make you think/feel?</a:t>
            </a:r>
          </a:p>
        </p:txBody>
      </p:sp>
      <p:pic>
        <p:nvPicPr>
          <p:cNvPr id="7" name="Picture 6">
            <a:extLst>
              <a:ext uri="{FF2B5EF4-FFF2-40B4-BE49-F238E27FC236}">
                <a16:creationId xmlns:a16="http://schemas.microsoft.com/office/drawing/2014/main" xmlns=""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8639" y="6069358"/>
            <a:ext cx="1447786" cy="561104"/>
          </a:xfrm>
          <a:prstGeom prst="rect">
            <a:avLst/>
          </a:prstGeom>
        </p:spPr>
      </p:pic>
    </p:spTree>
    <p:extLst>
      <p:ext uri="{BB962C8B-B14F-4D97-AF65-F5344CB8AC3E}">
        <p14:creationId xmlns:p14="http://schemas.microsoft.com/office/powerpoint/2010/main" val="243425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Read Text 1</a:t>
            </a:r>
          </a:p>
        </p:txBody>
      </p:sp>
      <p:sp>
        <p:nvSpPr>
          <p:cNvPr id="3" name="Content Placeholder 2"/>
          <p:cNvSpPr>
            <a:spLocks noGrp="1"/>
          </p:cNvSpPr>
          <p:nvPr>
            <p:ph idx="1"/>
          </p:nvPr>
        </p:nvSpPr>
        <p:spPr>
          <a:xfrm>
            <a:off x="838200" y="1825625"/>
            <a:ext cx="10294398" cy="4351338"/>
          </a:xfrm>
        </p:spPr>
        <p:txBody>
          <a:bodyPr/>
          <a:lstStyle/>
          <a:p>
            <a:pPr marL="0" indent="0">
              <a:buNone/>
            </a:pPr>
            <a:r>
              <a:rPr lang="en-GB" b="1" dirty="0"/>
              <a:t>Read Text 1, an extract from “The Sporting Spirit” by George Orwell, and answer the questions below. Support each answer with quotations or references from the text.</a:t>
            </a:r>
          </a:p>
          <a:p>
            <a:endParaRPr lang="en-GB" b="1" dirty="0"/>
          </a:p>
          <a:p>
            <a:r>
              <a:rPr lang="en-GB" b="1" dirty="0"/>
              <a:t>How does Orwell feel about sport in general?</a:t>
            </a:r>
          </a:p>
          <a:p>
            <a:r>
              <a:rPr lang="en-GB" b="1" dirty="0"/>
              <a:t>How does Orwell feel about spectators of sport?</a:t>
            </a:r>
          </a:p>
          <a:p>
            <a:r>
              <a:rPr lang="en-GB" b="1" dirty="0"/>
              <a:t>How does Orwell challenge the views of others?</a:t>
            </a:r>
          </a:p>
        </p:txBody>
      </p:sp>
      <p:pic>
        <p:nvPicPr>
          <p:cNvPr id="4" name="Picture 3">
            <a:extLst>
              <a:ext uri="{FF2B5EF4-FFF2-40B4-BE49-F238E27FC236}">
                <a16:creationId xmlns:a16="http://schemas.microsoft.com/office/drawing/2014/main" xmlns="" id="{7A30CEC5-B58D-4B7D-A3E5-464C0962C7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3929820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 pairs</a:t>
            </a:r>
          </a:p>
        </p:txBody>
      </p:sp>
      <p:sp>
        <p:nvSpPr>
          <p:cNvPr id="3" name="Content Placeholder 2"/>
          <p:cNvSpPr>
            <a:spLocks noGrp="1"/>
          </p:cNvSpPr>
          <p:nvPr>
            <p:ph idx="1"/>
          </p:nvPr>
        </p:nvSpPr>
        <p:spPr/>
        <p:txBody>
          <a:bodyPr/>
          <a:lstStyle/>
          <a:p>
            <a:r>
              <a:rPr lang="en-GB" b="1" dirty="0"/>
              <a:t>Decide who will take the role of George Orwell and who will play the role of a TV interviewer.</a:t>
            </a:r>
          </a:p>
          <a:p>
            <a:r>
              <a:rPr lang="en-GB" b="1" dirty="0"/>
              <a:t>Write down some questions that the interviewer could ask Orwell in order to discover his opinions about sport and the people who watch it.</a:t>
            </a:r>
          </a:p>
          <a:p>
            <a:r>
              <a:rPr lang="en-GB" b="1" dirty="0"/>
              <a:t>Be prepared to present this interview.</a:t>
            </a:r>
          </a:p>
        </p:txBody>
      </p:sp>
      <p:pic>
        <p:nvPicPr>
          <p:cNvPr id="4" name="Picture 3">
            <a:extLst>
              <a:ext uri="{FF2B5EF4-FFF2-40B4-BE49-F238E27FC236}">
                <a16:creationId xmlns:a16="http://schemas.microsoft.com/office/drawing/2014/main" xmlns="" id="{87725D65-D744-447D-9D8D-7BD0A86151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2642764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Read Text 2</a:t>
            </a:r>
          </a:p>
        </p:txBody>
      </p:sp>
      <p:sp>
        <p:nvSpPr>
          <p:cNvPr id="3" name="Content Placeholder 2"/>
          <p:cNvSpPr>
            <a:spLocks noGrp="1"/>
          </p:cNvSpPr>
          <p:nvPr>
            <p:ph idx="1"/>
          </p:nvPr>
        </p:nvSpPr>
        <p:spPr/>
        <p:txBody>
          <a:bodyPr/>
          <a:lstStyle/>
          <a:p>
            <a:pPr marL="0" indent="0">
              <a:buNone/>
            </a:pPr>
            <a:r>
              <a:rPr lang="en-GB" b="1" dirty="0"/>
              <a:t>Now read Text 2, an extract from “The Hooligan Problem That Just Won’t Go Away” by Jamie Jackson. Then answer the question below, supporting each answer with quotations or references from the text.</a:t>
            </a:r>
          </a:p>
          <a:p>
            <a:pPr marL="0" indent="0">
              <a:buNone/>
            </a:pPr>
            <a:endParaRPr lang="en-GB" b="1" dirty="0"/>
          </a:p>
          <a:p>
            <a:endParaRPr lang="en-GB" b="1" dirty="0"/>
          </a:p>
          <a:p>
            <a:r>
              <a:rPr lang="en-GB" b="1" dirty="0"/>
              <a:t>How does Jackson feel about football hooligans?</a:t>
            </a:r>
          </a:p>
          <a:p>
            <a:r>
              <a:rPr lang="en-GB" b="1" dirty="0"/>
              <a:t>How does Jackson emphasise that hooliganism is a problem?</a:t>
            </a:r>
          </a:p>
          <a:p>
            <a:endParaRPr lang="en-GB" b="1" dirty="0"/>
          </a:p>
          <a:p>
            <a:endParaRPr lang="en-GB" b="1" dirty="0"/>
          </a:p>
        </p:txBody>
      </p:sp>
      <p:pic>
        <p:nvPicPr>
          <p:cNvPr id="4" name="Picture 3">
            <a:extLst>
              <a:ext uri="{FF2B5EF4-FFF2-40B4-BE49-F238E27FC236}">
                <a16:creationId xmlns:a16="http://schemas.microsoft.com/office/drawing/2014/main" xmlns="" id="{53D56E92-3033-4E88-ABFB-965C2D6504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525152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 pairs</a:t>
            </a:r>
          </a:p>
        </p:txBody>
      </p:sp>
      <p:sp>
        <p:nvSpPr>
          <p:cNvPr id="3" name="Content Placeholder 2"/>
          <p:cNvSpPr>
            <a:spLocks noGrp="1"/>
          </p:cNvSpPr>
          <p:nvPr>
            <p:ph idx="1"/>
          </p:nvPr>
        </p:nvSpPr>
        <p:spPr/>
        <p:txBody>
          <a:bodyPr/>
          <a:lstStyle/>
          <a:p>
            <a:r>
              <a:rPr lang="en-GB" b="1" dirty="0"/>
              <a:t>Decide which of you will take the role of PC </a:t>
            </a:r>
            <a:r>
              <a:rPr lang="en-GB" b="1" dirty="0" err="1"/>
              <a:t>Dearden</a:t>
            </a:r>
            <a:r>
              <a:rPr lang="en-GB" b="1" dirty="0"/>
              <a:t> and who will play either Wally or the senior official who does not wish to be named.</a:t>
            </a:r>
          </a:p>
          <a:p>
            <a:r>
              <a:rPr lang="en-GB" b="1" dirty="0"/>
              <a:t>Write down the script of a conversation between </a:t>
            </a:r>
            <a:r>
              <a:rPr lang="en-GB" b="1" dirty="0" err="1"/>
              <a:t>Dearden</a:t>
            </a:r>
            <a:r>
              <a:rPr lang="en-GB" b="1" dirty="0"/>
              <a:t> and your second character, where they discuss the issue of football hooliganism. Try to reflect the speakers’ views and ideas clearly through your use of language.</a:t>
            </a:r>
          </a:p>
          <a:p>
            <a:r>
              <a:rPr lang="en-GB" b="1" dirty="0"/>
              <a:t>Be prepared to present this script.</a:t>
            </a:r>
          </a:p>
          <a:p>
            <a:endParaRPr lang="en-GB" b="1" dirty="0"/>
          </a:p>
        </p:txBody>
      </p:sp>
      <p:pic>
        <p:nvPicPr>
          <p:cNvPr id="4" name="Picture 3">
            <a:extLst>
              <a:ext uri="{FF2B5EF4-FFF2-40B4-BE49-F238E27FC236}">
                <a16:creationId xmlns:a16="http://schemas.microsoft.com/office/drawing/2014/main" xmlns="" id="{ED574F54-192E-477F-BAA9-18215C872C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74478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Similarities</a:t>
            </a:r>
          </a:p>
        </p:txBody>
      </p:sp>
      <p:sp>
        <p:nvSpPr>
          <p:cNvPr id="3" name="Content Placeholder 2"/>
          <p:cNvSpPr>
            <a:spLocks noGrp="1"/>
          </p:cNvSpPr>
          <p:nvPr>
            <p:ph idx="1"/>
          </p:nvPr>
        </p:nvSpPr>
        <p:spPr/>
        <p:txBody>
          <a:bodyPr/>
          <a:lstStyle/>
          <a:p>
            <a:r>
              <a:rPr lang="en-GB" b="1" dirty="0"/>
              <a:t>Look over both texts again.</a:t>
            </a:r>
          </a:p>
          <a:p>
            <a:r>
              <a:rPr lang="en-GB" b="1" dirty="0"/>
              <a:t>What similarities do the two texts have?</a:t>
            </a:r>
          </a:p>
          <a:p>
            <a:r>
              <a:rPr lang="en-GB" b="1" dirty="0"/>
              <a:t>Try to structure your answers in the following way:</a:t>
            </a:r>
          </a:p>
          <a:p>
            <a:pPr marL="457200" lvl="1" indent="0">
              <a:buNone/>
            </a:pPr>
            <a:endParaRPr lang="en-GB" sz="2800" b="1" dirty="0"/>
          </a:p>
          <a:p>
            <a:pPr marL="457200" lvl="1" indent="0">
              <a:buNone/>
            </a:pPr>
            <a:r>
              <a:rPr lang="en-GB" sz="2800" b="1" dirty="0"/>
              <a:t>Both texts show… This is shown in Text 1 when the writer says “…” and in Text 2 when the writer says “…”.</a:t>
            </a:r>
          </a:p>
          <a:p>
            <a:endParaRPr lang="en-GB" b="1" dirty="0"/>
          </a:p>
          <a:p>
            <a:endParaRPr lang="en-GB" b="1" dirty="0"/>
          </a:p>
        </p:txBody>
      </p:sp>
      <p:pic>
        <p:nvPicPr>
          <p:cNvPr id="4" name="Picture 3">
            <a:extLst>
              <a:ext uri="{FF2B5EF4-FFF2-40B4-BE49-F238E27FC236}">
                <a16:creationId xmlns:a16="http://schemas.microsoft.com/office/drawing/2014/main" xmlns="" id="{284E7F7E-E8FA-4DB8-B008-84791A8040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3826101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Ideas and perspectives</a:t>
            </a:r>
          </a:p>
        </p:txBody>
      </p:sp>
      <p:sp>
        <p:nvSpPr>
          <p:cNvPr id="3" name="Content Placeholder 2"/>
          <p:cNvSpPr>
            <a:spLocks noGrp="1"/>
          </p:cNvSpPr>
          <p:nvPr>
            <p:ph idx="1"/>
          </p:nvPr>
        </p:nvSpPr>
        <p:spPr/>
        <p:txBody>
          <a:bodyPr>
            <a:normAutofit/>
          </a:bodyPr>
          <a:lstStyle/>
          <a:p>
            <a:pPr marL="0" indent="0">
              <a:buNone/>
            </a:pPr>
            <a:r>
              <a:rPr lang="en-GB" b="1" dirty="0"/>
              <a:t>Ideas are tangible, concrete things that writers use to illustrate their views and opinions.</a:t>
            </a:r>
          </a:p>
          <a:p>
            <a:pPr marL="0" indent="0">
              <a:buNone/>
            </a:pPr>
            <a:r>
              <a:rPr lang="en-GB" b="1" dirty="0"/>
              <a:t>Perspectives are a writer’s viewpoints, beliefs and opinions.</a:t>
            </a:r>
          </a:p>
          <a:p>
            <a:pPr marL="0" indent="0">
              <a:buNone/>
            </a:pPr>
            <a:endParaRPr lang="en-GB" b="1" dirty="0"/>
          </a:p>
          <a:p>
            <a:r>
              <a:rPr lang="en-GB" b="1" dirty="0"/>
              <a:t>What are the key ideas and perspectives shown in Text 1 and Text 2?</a:t>
            </a:r>
          </a:p>
          <a:p>
            <a:r>
              <a:rPr lang="en-GB" b="1" dirty="0"/>
              <a:t>What are the specific ideas and perspectives about the behaviour of spectators in these two texts?</a:t>
            </a:r>
          </a:p>
          <a:p>
            <a:endParaRPr lang="en-GB" b="1" dirty="0"/>
          </a:p>
        </p:txBody>
      </p:sp>
      <p:pic>
        <p:nvPicPr>
          <p:cNvPr id="4" name="Picture 3">
            <a:extLst>
              <a:ext uri="{FF2B5EF4-FFF2-40B4-BE49-F238E27FC236}">
                <a16:creationId xmlns:a16="http://schemas.microsoft.com/office/drawing/2014/main" xmlns="" id="{7A3EF674-3130-4DC3-B10B-E90F3582A4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4135509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alibri" panose="020F0502020204030204" pitchFamily="34" charset="0"/>
                <a:cs typeface="Calibri" panose="020F0502020204030204" pitchFamily="34" charset="0"/>
              </a:rPr>
              <a:t>Analysing ideas and perspectives</a:t>
            </a:r>
          </a:p>
        </p:txBody>
      </p:sp>
      <p:sp>
        <p:nvSpPr>
          <p:cNvPr id="3" name="Content Placeholder 2"/>
          <p:cNvSpPr>
            <a:spLocks noGrp="1"/>
          </p:cNvSpPr>
          <p:nvPr>
            <p:ph idx="1"/>
          </p:nvPr>
        </p:nvSpPr>
        <p:spPr>
          <a:xfrm>
            <a:off x="838200" y="1525375"/>
            <a:ext cx="10515600" cy="4351338"/>
          </a:xfrm>
        </p:spPr>
        <p:txBody>
          <a:bodyPr>
            <a:normAutofit fontScale="92500"/>
          </a:bodyPr>
          <a:lstStyle/>
          <a:p>
            <a:pPr marL="0" indent="0">
              <a:buNone/>
            </a:pPr>
            <a:r>
              <a:rPr lang="en-US" b="1" dirty="0"/>
              <a:t>Compare how the writers of Text 1 and Text 2 present their ideas and perspectives about the behaviour of people who watch sporting events. </a:t>
            </a:r>
            <a:endParaRPr lang="en-GB" b="1" dirty="0"/>
          </a:p>
          <a:p>
            <a:pPr marL="0" indent="0">
              <a:buNone/>
            </a:pPr>
            <a:r>
              <a:rPr lang="en-US" b="1" dirty="0"/>
              <a:t>Support your answer with detailed reference to the texts.</a:t>
            </a:r>
          </a:p>
          <a:p>
            <a:endParaRPr lang="en-US" b="1" dirty="0"/>
          </a:p>
          <a:p>
            <a:r>
              <a:rPr lang="en-US" b="1" dirty="0"/>
              <a:t>For this question, you can look at the use of language, structure and/or theme. You should look specifically at how the writers’ use of these things conveys their ideas and perspectives to the reader.</a:t>
            </a:r>
          </a:p>
          <a:p>
            <a:r>
              <a:rPr lang="en-US" b="1" dirty="0"/>
              <a:t>Look back at the ideas and perspectives you listed. How do the writers use language, structure and/or theme to present their ideas and perspectives about the behaviour of spectators in these texts?</a:t>
            </a:r>
            <a:endParaRPr lang="en-GB" dirty="0"/>
          </a:p>
          <a:p>
            <a:endParaRPr lang="en-GB" b="1" dirty="0"/>
          </a:p>
        </p:txBody>
      </p:sp>
      <p:pic>
        <p:nvPicPr>
          <p:cNvPr id="4" name="Picture 3">
            <a:extLst>
              <a:ext uri="{FF2B5EF4-FFF2-40B4-BE49-F238E27FC236}">
                <a16:creationId xmlns:a16="http://schemas.microsoft.com/office/drawing/2014/main" xmlns="" id="{CBF50486-3BAD-4EA1-8AB7-59E11A0BE4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705" y="6176963"/>
            <a:ext cx="1447786" cy="561104"/>
          </a:xfrm>
          <a:prstGeom prst="rect">
            <a:avLst/>
          </a:prstGeom>
        </p:spPr>
      </p:pic>
    </p:spTree>
    <p:extLst>
      <p:ext uri="{BB962C8B-B14F-4D97-AF65-F5344CB8AC3E}">
        <p14:creationId xmlns:p14="http://schemas.microsoft.com/office/powerpoint/2010/main" val="683782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17267</TotalTime>
  <Words>824</Words>
  <Application>Microsoft Office PowerPoint</Application>
  <PresentationFormat>Widescreen</PresentationFormat>
  <Paragraphs>63</Paragraphs>
  <Slides>12</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Calibri Light</vt:lpstr>
      <vt:lpstr>Times New Roman</vt:lpstr>
      <vt:lpstr>Office Theme</vt:lpstr>
      <vt:lpstr>Pearson</vt:lpstr>
      <vt:lpstr>Week 7 – Comparing texts </vt:lpstr>
      <vt:lpstr>What do these images make you think/feel?</vt:lpstr>
      <vt:lpstr>Read Text 1</vt:lpstr>
      <vt:lpstr>In pairs</vt:lpstr>
      <vt:lpstr>Read Text 2</vt:lpstr>
      <vt:lpstr>In pairs</vt:lpstr>
      <vt:lpstr>Similarities</vt:lpstr>
      <vt:lpstr>Ideas and perspectives</vt:lpstr>
      <vt:lpstr>Analysing ideas and perspectives</vt:lpstr>
      <vt:lpstr>Example</vt:lpstr>
      <vt:lpstr>Your turn</vt:lpstr>
      <vt:lpstr>Football hooliganism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Comparing Texts</dc:title>
  <dc:creator>Rebecca White</dc:creator>
  <cp:lastModifiedBy>Slade, Liz</cp:lastModifiedBy>
  <cp:revision>32</cp:revision>
  <cp:lastPrinted>2017-05-25T09:53:21Z</cp:lastPrinted>
  <dcterms:created xsi:type="dcterms:W3CDTF">2017-05-13T21:28:32Z</dcterms:created>
  <dcterms:modified xsi:type="dcterms:W3CDTF">2017-08-31T14:54:42Z</dcterms:modified>
</cp:coreProperties>
</file>